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13/11/61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0" y="142853"/>
            <a:ext cx="12192000" cy="843297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ลูกเกิดรอดแม่ปลอดภัย ปี </a:t>
            </a:r>
            <a:r>
              <a:rPr lang="en-US" sz="13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2562</a:t>
            </a:r>
            <a:endParaRPr lang="th-TH" sz="13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th-TH" sz="14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47715" y="1000108"/>
            <a:ext cx="11144285" cy="5715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อัตราส่วนการตายมารดาไม่เกิน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ต่อการเกิดมีชีพแสนคน</a:t>
            </a:r>
            <a:r>
              <a:rPr lang="th-TH" sz="13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50%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จากปีที่ผ่านมา)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th-TH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อัตราทารกตายจาก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SBA 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ลดลง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50%</a:t>
            </a:r>
          </a:p>
          <a:p>
            <a:pPr>
              <a:defRPr/>
            </a:pPr>
            <a:r>
              <a:rPr lang="en-US" sz="13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จังหวัดในเขต 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ผ่าน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PNC MCH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เพิ่มขึ้นปี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ละ</a:t>
            </a:r>
            <a:r>
              <a:rPr lang="en-US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 </a:t>
            </a:r>
            <a:r>
              <a:rPr lang="th-TH" sz="13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</a:t>
            </a:r>
            <a:endParaRPr lang="th-TH" sz="13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41037"/>
              </p:ext>
            </p:extLst>
          </p:nvPr>
        </p:nvGraphicFramePr>
        <p:xfrm>
          <a:off x="1017274" y="2214555"/>
          <a:ext cx="1114428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21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784955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513113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5355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สร้างกระบวนการพัฒนา</a:t>
                      </a:r>
                      <a:endParaRPr lang="th-TH" sz="16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5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เสริมสร้างความเข้มแข็งของภาคีเครือข่ายแม่และเด็กทุกระดับ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พัฒนาระบบบริการสุขภาพแม่และเด็ก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571613"/>
            <a:ext cx="1047715" cy="6880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สถานการณ์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2714621"/>
            <a:ext cx="1047715" cy="192882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=""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688828"/>
              </p:ext>
            </p:extLst>
          </p:nvPr>
        </p:nvGraphicFramePr>
        <p:xfrm>
          <a:off x="1047715" y="2786058"/>
          <a:ext cx="11144285" cy="1925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6157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3723896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3524232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</a:tblGrid>
              <a:tr h="1925401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พัฒนาความเข้มแข็ง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 Board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พัฒนาระบบบริหารจัดการและมาตรฐานอนามัยแม่และเด็ก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เพื่อการดูแลอย่างต่อเนื่องจากสถานบริการสู่ชุมชน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พัฒนาระบบข้อมูลสารสนเทศและการสื่อสาร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center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ระบบ</a:t>
                      </a:r>
                      <a:r>
                        <a:rPr lang="en-US" sz="1200" b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Monitoring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พื่อสนับสนุนการดำเนินงานอย่างมี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ประสิทธิภาพ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u="none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พัฒนากลไกการสนับสนุนและการกำกับติดตามทุกระดับ</a:t>
                      </a:r>
                      <a:endParaRPr lang="en-US" sz="1200" b="0" u="none" baseline="0" dirty="0" smtClean="0">
                        <a:solidFill>
                          <a:srgbClr val="FF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1.เสริมสร้างความร่วมมือสถานบริการร่วมกับภาคีเครือข่าย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(ท้องถิ่น ชุมชน) ในการมีส่วนร่วมการดำเนินงานอนามัยแม่</a:t>
                      </a:r>
                    </a:p>
                    <a:p>
                      <a:pPr marL="457200" indent="-457200" algn="l">
                        <a:buNone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และเด็ก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ส่งเสริมสนับสนุนสถานบริการและภาคีเครือข่ายในการ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ค้นหา คัดกรอง ดูแลเบื้องต้นและส่งต่อทันทีกรณีฉุกเฉิน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ส่งเสริมสนับสนุนให้เกิดการพัฒนาศักยภาพบุคลากรและ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ภาคีเครือข่าย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1.พัฒนาคุณภาพมาตรฐานการบริการ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ANC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LR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PP/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Newborn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อย่างต่อเนื่อง  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External Audit</a:t>
                      </a:r>
                      <a:r>
                        <a:rPr kumimoji="0" lang="th-T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พัฒนาระบบการดูแลหญิงตั้งครรภ์ที่มีภาวะเสี่ยงดูแลร่วมกันระหว่าง</a:t>
                      </a:r>
                      <a:r>
                        <a:rPr lang="th-TH" sz="11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สาขาวิชาชีพและสูติแพทย์อย่างเป็นระบบ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.พัฒนาการดูแลระบบ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Zoning </a:t>
                      </a:r>
                      <a:r>
                        <a:rPr lang="th-TH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การส่งต่อ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consult 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ที่มีคุณภาพ อย่างเป็นระบบ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11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.สนับสนุนให้เกิดกระบวนการแลกเปลี่ยนเรียนรู้ในพื้นที่ผ่านการทบทวน  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MM </a:t>
                      </a:r>
                      <a:r>
                        <a:rPr lang="en-US" sz="11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conferene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CQI, Best practice</a:t>
                      </a:r>
                      <a:endParaRPr lang="en-US" sz="11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0" y="4643446"/>
            <a:ext cx="1047715" cy="2214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ความ</a:t>
            </a:r>
          </a:p>
          <a:p>
            <a:pPr algn="ctr"/>
            <a:r>
              <a:rPr lang="th-TH" sz="1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สำเร็จ</a:t>
            </a:r>
            <a:endParaRPr lang="th-TH" sz="1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=""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1047715" y="1571613"/>
            <a:ext cx="11144285" cy="688058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ผลการดำเนินงานอนามัยแม่และเด็ก เขตสุขภาพที่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พบว่าอัตราการตายมารดาต่อแสนการเกิดมีชีพ ปี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2555-2561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มีอัตรา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14.78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19.29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16.69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09, 14.15, 18.25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และ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16.97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สาเหตุการตาย ทางตรง คือ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PPH PIH </a:t>
            </a:r>
            <a:r>
              <a:rPr lang="en-US" sz="12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Eclampsia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ทางอ้อม คือ โรคหัวใจ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SLE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Pulmonary embolism  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จังหวัดในเขต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ที่ผ่าน </a:t>
            </a: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PNC MCH 1</a:t>
            </a:r>
            <a:r>
              <a:rPr lang="th-TH" sz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แห่ง คือ  จังหวัดอุดรธานี</a:t>
            </a:r>
            <a:endParaRPr lang="th-TH" sz="1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2214554"/>
            <a:ext cx="1047715" cy="5355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ยุทธศาสตร์/</a:t>
            </a:r>
            <a: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8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มาตรการ</a:t>
            </a:r>
            <a:endParaRPr lang="th-TH" sz="8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0" y="1000109"/>
            <a:ext cx="1047715" cy="6226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เป้าหมายตัวชี้วัด</a:t>
            </a:r>
            <a:endParaRPr lang="th-TH" sz="11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24470"/>
            <a:ext cx="5333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หน่วยงานหลัก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สำนักงานเขตสุขภาพที่ 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h-TH" sz="9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หน่วยงานร่วม</a:t>
            </a:r>
            <a:r>
              <a:rPr lang="en-US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รพศ./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รพท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รพช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</a:t>
            </a:r>
            <a:r>
              <a:rPr lang="th-TH" sz="9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สสอ</a:t>
            </a:r>
            <a:r>
              <a:rPr lang="th-TH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./รพสต./ภาคีเครือข่าย</a:t>
            </a:r>
            <a:endParaRPr lang="th-TH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=""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831991"/>
              </p:ext>
            </p:extLst>
          </p:nvPr>
        </p:nvGraphicFramePr>
        <p:xfrm>
          <a:off x="1047715" y="4714884"/>
          <a:ext cx="11144285" cy="214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75">
                  <a:extLst>
                    <a:ext uri="{9D8B030D-6E8A-4147-A177-3AD203B41FA5}">
                      <a16:colId xmlns="" xmlns:a16="http://schemas.microsoft.com/office/drawing/2014/main" val="1150039330"/>
                    </a:ext>
                  </a:extLst>
                </a:gridCol>
                <a:gridCol w="2580128">
                  <a:extLst>
                    <a:ext uri="{9D8B030D-6E8A-4147-A177-3AD203B41FA5}">
                      <a16:colId xmlns="" xmlns:a16="http://schemas.microsoft.com/office/drawing/2014/main" val="35520750"/>
                    </a:ext>
                  </a:extLst>
                </a:gridCol>
                <a:gridCol w="1875972">
                  <a:extLst>
                    <a:ext uri="{9D8B030D-6E8A-4147-A177-3AD203B41FA5}">
                      <a16:colId xmlns="" xmlns:a16="http://schemas.microsoft.com/office/drawing/2014/main" val="905450934"/>
                    </a:ext>
                  </a:extLst>
                </a:gridCol>
                <a:gridCol w="3163910">
                  <a:extLst>
                    <a:ext uri="{9D8B030D-6E8A-4147-A177-3AD203B41FA5}">
                      <a16:colId xmlns="" xmlns:a16="http://schemas.microsoft.com/office/drawing/2014/main" val="2588709083"/>
                    </a:ext>
                  </a:extLst>
                </a:gridCol>
              </a:tblGrid>
              <a:tr h="2143116">
                <a:tc>
                  <a:txBody>
                    <a:bodyPr/>
                    <a:lstStyle/>
                    <a:p>
                      <a:pPr algn="ctr"/>
                      <a:r>
                        <a:rPr lang="th-TH" sz="1200" b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ประกาศนโยบายระดับเขต ถ่ายทอดและขับเคลื่อนการดำเนินงาน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2.MCH Board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ทุกระดับประชุมวางแผน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ติดตามงานทุก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เดือน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คัดเลือกจังหวัดประเมิน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MCH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รพศ./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รพท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./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Node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มีและปฏิบัติตาม ข้อตกลงร่วมระหว่าง</a:t>
                      </a:r>
                      <a:r>
                        <a:rPr lang="th-TH" sz="1200" b="0" baseline="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สาขาวิชาชีพในการดูแลภาวะเสี่ยงทุกระยะ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 กำกับ 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6.</a:t>
                      </a:r>
                      <a:r>
                        <a:rPr lang="th-TH" sz="1200" b="0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ซ้อมแผนปฏิบัติการดูแลภาวะวิกฤติมารดาทารกและฝึกทักษะ พยาบาล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นิเทศกำกับนโยบาย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WARNING SIGN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สู่การปฏิบัติ 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kumimoji="0" lang="th-T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นิเทศกำกับในการดูแลตามแนวทาง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Region 8 Model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4.MM conference, CQI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5.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เยี่ยมเสริมพลัง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Coaching  on the job training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2.MM conference, CQI</a:t>
                      </a: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200" b="0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err="1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ไตรมาส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อัตราส่วนการตายมารดาไม่เกิน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ต่อการ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เกิดมีชีพแสนคน(ลดลง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50%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จากปีที่ผ่านมา)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2.</a:t>
                      </a:r>
                      <a:r>
                        <a:rPr lang="th-TH" sz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อัตราทารกตายจาก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SBA 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ลดลง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50%</a:t>
                      </a: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 </a:t>
                      </a:r>
                      <a:r>
                        <a:rPr lang="th-TH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จังหวัดในเขต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ผ่าน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PNC MCH2</a:t>
                      </a:r>
                      <a:r>
                        <a:rPr lang="th-TH" sz="12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จังหวัด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4. MM conference, CQI</a:t>
                      </a:r>
                      <a:endParaRPr lang="th-TH" sz="12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7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556</Words>
  <Application>Microsoft Office PowerPoint</Application>
  <PresentationFormat>กำหนดเอง</PresentationFormat>
  <Paragraphs>58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Office Theme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asus pc</cp:lastModifiedBy>
  <cp:revision>76</cp:revision>
  <cp:lastPrinted>2017-08-24T19:10:09Z</cp:lastPrinted>
  <dcterms:created xsi:type="dcterms:W3CDTF">2017-07-22T13:07:21Z</dcterms:created>
  <dcterms:modified xsi:type="dcterms:W3CDTF">2018-11-13T02:34:04Z</dcterms:modified>
</cp:coreProperties>
</file>